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77" r:id="rId5"/>
    <p:sldId id="278" r:id="rId6"/>
    <p:sldId id="279" r:id="rId7"/>
    <p:sldId id="282" r:id="rId8"/>
    <p:sldId id="259" r:id="rId9"/>
    <p:sldId id="263" r:id="rId10"/>
    <p:sldId id="260" r:id="rId11"/>
    <p:sldId id="264" r:id="rId12"/>
    <p:sldId id="280" r:id="rId13"/>
    <p:sldId id="265" r:id="rId14"/>
    <p:sldId id="261" r:id="rId15"/>
    <p:sldId id="266" r:id="rId16"/>
    <p:sldId id="267" r:id="rId17"/>
    <p:sldId id="269" r:id="rId18"/>
    <p:sldId id="270" r:id="rId19"/>
    <p:sldId id="268" r:id="rId20"/>
    <p:sldId id="271" r:id="rId21"/>
    <p:sldId id="272" r:id="rId22"/>
    <p:sldId id="273" r:id="rId23"/>
    <p:sldId id="274" r:id="rId24"/>
    <p:sldId id="276"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70292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23970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17094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56386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920735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7057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95153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66464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860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428656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9669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5867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048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6452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8341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7433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20782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24397925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2542476" y="1189078"/>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
        <p:nvSpPr>
          <p:cNvPr id="3" name="ZoneTexte 2">
            <a:extLst>
              <a:ext uri="{FF2B5EF4-FFF2-40B4-BE49-F238E27FC236}">
                <a16:creationId xmlns:a16="http://schemas.microsoft.com/office/drawing/2014/main" id="{0F16A6DF-EFEE-49DB-AC88-7A2A8A9E2F2B}"/>
              </a:ext>
            </a:extLst>
          </p:cNvPr>
          <p:cNvSpPr txBox="1"/>
          <p:nvPr/>
        </p:nvSpPr>
        <p:spPr>
          <a:xfrm>
            <a:off x="8831179" y="1152983"/>
            <a:ext cx="3144253" cy="551251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677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0CA0F-3279-4EB6-A70E-1558DD7941F8}"/>
              </a:ext>
            </a:extLst>
          </p:cNvPr>
          <p:cNvSpPr>
            <a:spLocks noGrp="1"/>
          </p:cNvSpPr>
          <p:nvPr>
            <p:ph type="title"/>
          </p:nvPr>
        </p:nvSpPr>
        <p:spPr/>
        <p:txBody>
          <a:bodyPr/>
          <a:lstStyle/>
          <a:p>
            <a:r>
              <a:rPr lang="fr-FR" b="1" i="1" u="sng" dirty="0"/>
              <a:t>Diagramme de cas d’utilisation</a:t>
            </a:r>
            <a:endParaRPr lang="fr-FR" dirty="0"/>
          </a:p>
        </p:txBody>
      </p:sp>
      <p:pic>
        <p:nvPicPr>
          <p:cNvPr id="4" name="Espace réservé du contenu 3">
            <a:extLst>
              <a:ext uri="{FF2B5EF4-FFF2-40B4-BE49-F238E27FC236}">
                <a16:creationId xmlns:a16="http://schemas.microsoft.com/office/drawing/2014/main" id="{3C9A5C98-3AD7-4EA2-9026-F11A3BC9895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68043" y="1508738"/>
            <a:ext cx="7560840" cy="4896544"/>
          </a:xfrm>
          <a:prstGeom prst="rect">
            <a:avLst/>
          </a:prstGeom>
        </p:spPr>
      </p:pic>
    </p:spTree>
    <p:extLst>
      <p:ext uri="{BB962C8B-B14F-4D97-AF65-F5344CB8AC3E}">
        <p14:creationId xmlns:p14="http://schemas.microsoft.com/office/powerpoint/2010/main" val="42493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1013133" y="1868153"/>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98956" y="863739"/>
            <a:ext cx="9950897" cy="5597379"/>
          </a:xfrm>
          <a:prstGeom prst="rect">
            <a:avLst/>
          </a:prstGeom>
        </p:spPr>
      </p:pic>
      <p:sp>
        <p:nvSpPr>
          <p:cNvPr id="2" name="ZoneTexte 1">
            <a:extLst>
              <a:ext uri="{FF2B5EF4-FFF2-40B4-BE49-F238E27FC236}">
                <a16:creationId xmlns:a16="http://schemas.microsoft.com/office/drawing/2014/main" id="{54AD824F-83B2-4D7C-8040-668B2D48B046}"/>
              </a:ext>
            </a:extLst>
          </p:cNvPr>
          <p:cNvSpPr txBox="1"/>
          <p:nvPr/>
        </p:nvSpPr>
        <p:spPr>
          <a:xfrm>
            <a:off x="10049853" y="1674674"/>
            <a:ext cx="2117667" cy="1754326"/>
          </a:xfrm>
          <a:prstGeom prst="rect">
            <a:avLst/>
          </a:prstGeom>
          <a:noFill/>
        </p:spPr>
        <p:txBody>
          <a:bodyPr wrap="square" rtlCol="0">
            <a:spAutoFit/>
          </a:bodyPr>
          <a:lstStyle/>
          <a:p>
            <a:r>
              <a:rPr lang="fr-FR" dirty="0"/>
              <a:t>J’ai créé une base de donnée appeler  « </a:t>
            </a:r>
            <a:r>
              <a:rPr lang="fr-FR" b="1" dirty="0" err="1"/>
              <a:t>EarthquakesDB</a:t>
            </a:r>
            <a:r>
              <a:rPr lang="fr-FR" dirty="0"/>
              <a:t> » , avec 3 tables .</a:t>
            </a:r>
          </a:p>
          <a:p>
            <a:endParaRPr lang="fr-FR" dirty="0"/>
          </a:p>
        </p:txBody>
      </p:sp>
    </p:spTree>
    <p:extLst>
      <p:ext uri="{BB962C8B-B14F-4D97-AF65-F5344CB8AC3E}">
        <p14:creationId xmlns:p14="http://schemas.microsoft.com/office/powerpoint/2010/main" val="109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68968" y="1227222"/>
            <a:ext cx="8831180" cy="4953740"/>
          </a:xfrm>
          <a:prstGeom prst="rect">
            <a:avLst/>
          </a:prstGeom>
        </p:spPr>
      </p:pic>
    </p:spTree>
    <p:extLst>
      <p:ext uri="{BB962C8B-B14F-4D97-AF65-F5344CB8AC3E}">
        <p14:creationId xmlns:p14="http://schemas.microsoft.com/office/powerpoint/2010/main" val="68578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26765" y="504383"/>
            <a:ext cx="8942477" cy="5030143"/>
          </a:xfrm>
          <a:prstGeom prst="rect">
            <a:avLst/>
          </a:prstGeom>
        </p:spPr>
      </p:pic>
      <p:sp>
        <p:nvSpPr>
          <p:cNvPr id="2" name="ZoneTexte 1">
            <a:extLst>
              <a:ext uri="{FF2B5EF4-FFF2-40B4-BE49-F238E27FC236}">
                <a16:creationId xmlns:a16="http://schemas.microsoft.com/office/drawing/2014/main" id="{7B1469AD-3EA3-4300-B5EA-BF2EE291FBA1}"/>
              </a:ext>
            </a:extLst>
          </p:cNvPr>
          <p:cNvSpPr txBox="1"/>
          <p:nvPr/>
        </p:nvSpPr>
        <p:spPr>
          <a:xfrm>
            <a:off x="9248274" y="1548063"/>
            <a:ext cx="2815389" cy="4801314"/>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a:p>
            <a:endParaRPr lang="fr-FR" dirty="0"/>
          </a:p>
        </p:txBody>
      </p:sp>
    </p:spTree>
    <p:extLst>
      <p:ext uri="{BB962C8B-B14F-4D97-AF65-F5344CB8AC3E}">
        <p14:creationId xmlns:p14="http://schemas.microsoft.com/office/powerpoint/2010/main" val="229410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a:xfrm>
            <a:off x="535747" y="67707"/>
            <a:ext cx="9404723" cy="1400530"/>
          </a:xfrm>
        </p:spPr>
        <p:txBody>
          <a:bodyPr/>
          <a:lstStyle/>
          <a:p>
            <a:r>
              <a:rPr lang="fr-FR" b="1" i="1" u="sng" dirty="0">
                <a:solidFill>
                  <a:srgbClr val="FF0000"/>
                </a:solidFill>
              </a:rPr>
              <a:t>2)IHM De simulation de séisme</a:t>
            </a:r>
          </a:p>
        </p:txBody>
      </p:sp>
      <p:sp>
        <p:nvSpPr>
          <p:cNvPr id="9" name="ZoneTexte 8">
            <a:extLst>
              <a:ext uri="{FF2B5EF4-FFF2-40B4-BE49-F238E27FC236}">
                <a16:creationId xmlns:a16="http://schemas.microsoft.com/office/drawing/2014/main" id="{0BECC8FB-E316-4364-A4A7-9C059E433D6E}"/>
              </a:ext>
            </a:extLst>
          </p:cNvPr>
          <p:cNvSpPr txBox="1"/>
          <p:nvPr/>
        </p:nvSpPr>
        <p:spPr>
          <a:xfrm>
            <a:off x="257034" y="5863312"/>
            <a:ext cx="9962147" cy="646331"/>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pic>
        <p:nvPicPr>
          <p:cNvPr id="4" name="Image 3">
            <a:extLst>
              <a:ext uri="{FF2B5EF4-FFF2-40B4-BE49-F238E27FC236}">
                <a16:creationId xmlns:a16="http://schemas.microsoft.com/office/drawing/2014/main" id="{91C8FFD5-99FC-407A-96C9-5D2D6B14E0A2}"/>
              </a:ext>
            </a:extLst>
          </p:cNvPr>
          <p:cNvPicPr>
            <a:picLocks noChangeAspect="1"/>
          </p:cNvPicPr>
          <p:nvPr/>
        </p:nvPicPr>
        <p:blipFill>
          <a:blip r:embed="rId2"/>
          <a:stretch>
            <a:fillRect/>
          </a:stretch>
        </p:blipFill>
        <p:spPr>
          <a:xfrm>
            <a:off x="535747" y="1088943"/>
            <a:ext cx="5095968" cy="4597983"/>
          </a:xfrm>
          <a:prstGeom prst="rect">
            <a:avLst/>
          </a:prstGeom>
        </p:spPr>
      </p:pic>
      <p:pic>
        <p:nvPicPr>
          <p:cNvPr id="8" name="Image 7">
            <a:extLst>
              <a:ext uri="{FF2B5EF4-FFF2-40B4-BE49-F238E27FC236}">
                <a16:creationId xmlns:a16="http://schemas.microsoft.com/office/drawing/2014/main" id="{0956AB4C-6E5B-430B-A0A5-1B4D2D860797}"/>
              </a:ext>
            </a:extLst>
          </p:cNvPr>
          <p:cNvPicPr>
            <a:picLocks noChangeAspect="1"/>
          </p:cNvPicPr>
          <p:nvPr/>
        </p:nvPicPr>
        <p:blipFill>
          <a:blip r:embed="rId3"/>
          <a:stretch>
            <a:fillRect/>
          </a:stretch>
        </p:blipFill>
        <p:spPr>
          <a:xfrm>
            <a:off x="6261865" y="1089972"/>
            <a:ext cx="2304620" cy="4596954"/>
          </a:xfrm>
          <a:prstGeom prst="rect">
            <a:avLst/>
          </a:prstGeom>
        </p:spPr>
      </p:pic>
      <p:sp>
        <p:nvSpPr>
          <p:cNvPr id="3" name="ZoneTexte 2">
            <a:extLst>
              <a:ext uri="{FF2B5EF4-FFF2-40B4-BE49-F238E27FC236}">
                <a16:creationId xmlns:a16="http://schemas.microsoft.com/office/drawing/2014/main" id="{FCF7579E-E500-4E87-B148-28BA0175FC45}"/>
              </a:ext>
            </a:extLst>
          </p:cNvPr>
          <p:cNvSpPr txBox="1"/>
          <p:nvPr/>
        </p:nvSpPr>
        <p:spPr>
          <a:xfrm>
            <a:off x="8566485" y="1387642"/>
            <a:ext cx="3489157" cy="5078313"/>
          </a:xfrm>
          <a:prstGeom prst="rect">
            <a:avLst/>
          </a:prstGeom>
          <a:noFill/>
        </p:spPr>
        <p:txBody>
          <a:bodyPr wrap="square" rtlCol="0">
            <a:spAutoFit/>
          </a:bodyPr>
          <a:lstStyle/>
          <a:p>
            <a:r>
              <a:rPr lang="fr-FR" dirty="0"/>
              <a:t>Pour accéder à cette IHM une page d’authentification pour la sécurité de nos données  sera en amont.</a:t>
            </a:r>
          </a:p>
          <a:p>
            <a:r>
              <a:rPr lang="fr-FR" dirty="0"/>
              <a:t>Dès le lancement de la simulation, le chrono est lancer ainsi que l’heure de début enregistrer et les organes de signalisation actif.</a:t>
            </a:r>
          </a:p>
          <a:p>
            <a:r>
              <a:rPr lang="fr-FR" dirty="0"/>
              <a:t>Dès l'arrêt de la simulation le chrono est arrêter ,l’heure de fin enregistrer, les organes de signalisation arrêter  et l’heure de fin enregistrer .</a:t>
            </a:r>
          </a:p>
          <a:p>
            <a:r>
              <a:rPr lang="fr-FR" dirty="0"/>
              <a:t>Toutes ses informations de la simulation seront enregistrer dans la base de donnée « </a:t>
            </a:r>
            <a:r>
              <a:rPr lang="fr-FR" b="1" dirty="0" err="1"/>
              <a:t>EarthquakesDB</a:t>
            </a:r>
            <a:r>
              <a:rPr lang="fr-FR" dirty="0"/>
              <a:t> ».</a:t>
            </a:r>
          </a:p>
        </p:txBody>
      </p:sp>
    </p:spTree>
    <p:extLst>
      <p:ext uri="{BB962C8B-B14F-4D97-AF65-F5344CB8AC3E}">
        <p14:creationId xmlns:p14="http://schemas.microsoft.com/office/powerpoint/2010/main" val="1759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a:xfrm>
            <a:off x="0" y="1702951"/>
            <a:ext cx="12095747" cy="4195481"/>
          </a:xfrm>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Ils permettent de sauvegarder les données reçu par le capteur ADXL345.</a:t>
            </a:r>
          </a:p>
          <a:p>
            <a:pPr marL="0" indent="0">
              <a:buNone/>
            </a:pPr>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 et il est compatible avec notre ESP32.</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1672" y="1403683"/>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3617" y="1789735"/>
            <a:ext cx="2774783" cy="4475746"/>
          </a:xfrm>
          <a:prstGeom prst="rect">
            <a:avLst/>
          </a:prstGeom>
        </p:spPr>
      </p:pic>
      <p:sp>
        <p:nvSpPr>
          <p:cNvPr id="2" name="ZoneTexte 1">
            <a:extLst>
              <a:ext uri="{FF2B5EF4-FFF2-40B4-BE49-F238E27FC236}">
                <a16:creationId xmlns:a16="http://schemas.microsoft.com/office/drawing/2014/main" id="{B4CE168F-0035-4BE1-98DC-6C0F9E56BE86}"/>
              </a:ext>
            </a:extLst>
          </p:cNvPr>
          <p:cNvSpPr txBox="1"/>
          <p:nvPr/>
        </p:nvSpPr>
        <p:spPr>
          <a:xfrm>
            <a:off x="373669" y="6242457"/>
            <a:ext cx="2683751" cy="369332"/>
          </a:xfrm>
          <a:prstGeom prst="rect">
            <a:avLst/>
          </a:prstGeom>
          <a:noFill/>
        </p:spPr>
        <p:txBody>
          <a:bodyPr wrap="square" rtlCol="0">
            <a:spAutoFit/>
          </a:bodyPr>
          <a:lstStyle/>
          <a:p>
            <a:r>
              <a:rPr lang="fr-FR" dirty="0"/>
              <a:t>Graphique  </a:t>
            </a:r>
            <a:r>
              <a:rPr lang="fr-FR" b="1" dirty="0">
                <a:solidFill>
                  <a:srgbClr val="FF0000"/>
                </a:solidFill>
              </a:rPr>
              <a:t>X</a:t>
            </a:r>
            <a:r>
              <a:rPr lang="fr-FR" b="1" dirty="0"/>
              <a:t>,</a:t>
            </a:r>
            <a:r>
              <a:rPr lang="fr-FR" b="1" dirty="0">
                <a:solidFill>
                  <a:srgbClr val="92D050"/>
                </a:solidFill>
              </a:rPr>
              <a:t>Y</a:t>
            </a:r>
            <a:r>
              <a:rPr lang="fr-FR" b="1" dirty="0"/>
              <a:t>,</a:t>
            </a:r>
            <a:r>
              <a:rPr lang="fr-FR" b="1" dirty="0">
                <a:solidFill>
                  <a:srgbClr val="0070C0"/>
                </a:solidFill>
              </a:rPr>
              <a:t>Z</a:t>
            </a:r>
          </a:p>
        </p:txBody>
      </p:sp>
    </p:spTree>
    <p:extLst>
      <p:ext uri="{BB962C8B-B14F-4D97-AF65-F5344CB8AC3E}">
        <p14:creationId xmlns:p14="http://schemas.microsoft.com/office/powerpoint/2010/main" val="814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E74B9F-966E-4B0F-BA70-486C5C958400}"/>
              </a:ext>
            </a:extLst>
          </p:cNvPr>
          <p:cNvPicPr>
            <a:picLocks noChangeAspect="1"/>
          </p:cNvPicPr>
          <p:nvPr/>
        </p:nvPicPr>
        <p:blipFill>
          <a:blip r:embed="rId2"/>
          <a:stretch>
            <a:fillRect/>
          </a:stretch>
        </p:blipFill>
        <p:spPr>
          <a:xfrm>
            <a:off x="0" y="283411"/>
            <a:ext cx="2773920" cy="4413887"/>
          </a:xfrm>
          <a:prstGeom prst="rect">
            <a:avLst/>
          </a:prstGeom>
        </p:spPr>
      </p:pic>
      <p:pic>
        <p:nvPicPr>
          <p:cNvPr id="5" name="Image 4">
            <a:extLst>
              <a:ext uri="{FF2B5EF4-FFF2-40B4-BE49-F238E27FC236}">
                <a16:creationId xmlns:a16="http://schemas.microsoft.com/office/drawing/2014/main" id="{DB4DEB1A-9077-487F-8F86-30F611EC5AB8}"/>
              </a:ext>
            </a:extLst>
          </p:cNvPr>
          <p:cNvPicPr>
            <a:picLocks noChangeAspect="1"/>
          </p:cNvPicPr>
          <p:nvPr/>
        </p:nvPicPr>
        <p:blipFill rotWithShape="1">
          <a:blip r:embed="rId3"/>
          <a:srcRect t="8889"/>
          <a:stretch/>
        </p:blipFill>
        <p:spPr>
          <a:xfrm>
            <a:off x="3070437" y="202839"/>
            <a:ext cx="2774781" cy="4494459"/>
          </a:xfrm>
          <a:prstGeom prst="rect">
            <a:avLst/>
          </a:prstGeom>
        </p:spPr>
      </p:pic>
      <p:pic>
        <p:nvPicPr>
          <p:cNvPr id="6" name="Image 5">
            <a:extLst>
              <a:ext uri="{FF2B5EF4-FFF2-40B4-BE49-F238E27FC236}">
                <a16:creationId xmlns:a16="http://schemas.microsoft.com/office/drawing/2014/main" id="{C31FE798-ADCC-42C0-8203-0627A96DA235}"/>
              </a:ext>
            </a:extLst>
          </p:cNvPr>
          <p:cNvPicPr>
            <a:picLocks noChangeAspect="1"/>
          </p:cNvPicPr>
          <p:nvPr/>
        </p:nvPicPr>
        <p:blipFill rotWithShape="1">
          <a:blip r:embed="rId4"/>
          <a:srcRect t="8748" b="258"/>
          <a:stretch/>
        </p:blipFill>
        <p:spPr>
          <a:xfrm>
            <a:off x="6096000" y="170575"/>
            <a:ext cx="2789915" cy="4513172"/>
          </a:xfrm>
          <a:prstGeom prst="rect">
            <a:avLst/>
          </a:prstGeom>
        </p:spPr>
      </p:pic>
      <p:sp>
        <p:nvSpPr>
          <p:cNvPr id="8" name="ZoneTexte 7">
            <a:extLst>
              <a:ext uri="{FF2B5EF4-FFF2-40B4-BE49-F238E27FC236}">
                <a16:creationId xmlns:a16="http://schemas.microsoft.com/office/drawing/2014/main" id="{3A685CCF-747C-4C7C-9189-6F52845404CF}"/>
              </a:ext>
            </a:extLst>
          </p:cNvPr>
          <p:cNvSpPr txBox="1"/>
          <p:nvPr/>
        </p:nvSpPr>
        <p:spPr>
          <a:xfrm>
            <a:off x="6528921" y="4643822"/>
            <a:ext cx="2683751" cy="369332"/>
          </a:xfrm>
          <a:prstGeom prst="rect">
            <a:avLst/>
          </a:prstGeom>
          <a:noFill/>
        </p:spPr>
        <p:txBody>
          <a:bodyPr wrap="square" rtlCol="0">
            <a:spAutoFit/>
          </a:bodyPr>
          <a:lstStyle/>
          <a:p>
            <a:r>
              <a:rPr lang="fr-FR" dirty="0"/>
              <a:t>Graphique </a:t>
            </a:r>
            <a:r>
              <a:rPr lang="fr-FR" b="1" dirty="0">
                <a:solidFill>
                  <a:srgbClr val="00B0F0"/>
                </a:solidFill>
              </a:rPr>
              <a:t>Z</a:t>
            </a:r>
          </a:p>
        </p:txBody>
      </p:sp>
      <p:sp>
        <p:nvSpPr>
          <p:cNvPr id="9" name="ZoneTexte 8">
            <a:extLst>
              <a:ext uri="{FF2B5EF4-FFF2-40B4-BE49-F238E27FC236}">
                <a16:creationId xmlns:a16="http://schemas.microsoft.com/office/drawing/2014/main" id="{FC5AED09-4E0E-4490-828A-F0205598299B}"/>
              </a:ext>
            </a:extLst>
          </p:cNvPr>
          <p:cNvSpPr txBox="1"/>
          <p:nvPr/>
        </p:nvSpPr>
        <p:spPr>
          <a:xfrm>
            <a:off x="3378523" y="4678581"/>
            <a:ext cx="2683751" cy="369332"/>
          </a:xfrm>
          <a:prstGeom prst="rect">
            <a:avLst/>
          </a:prstGeom>
          <a:noFill/>
        </p:spPr>
        <p:txBody>
          <a:bodyPr wrap="square" rtlCol="0">
            <a:spAutoFit/>
          </a:bodyPr>
          <a:lstStyle/>
          <a:p>
            <a:r>
              <a:rPr lang="fr-FR" dirty="0"/>
              <a:t>Graphique </a:t>
            </a:r>
            <a:r>
              <a:rPr lang="fr-FR" b="1" dirty="0">
                <a:solidFill>
                  <a:srgbClr val="92D050"/>
                </a:solidFill>
              </a:rPr>
              <a:t>Y</a:t>
            </a:r>
          </a:p>
        </p:txBody>
      </p:sp>
      <p:sp>
        <p:nvSpPr>
          <p:cNvPr id="10" name="ZoneTexte 9">
            <a:extLst>
              <a:ext uri="{FF2B5EF4-FFF2-40B4-BE49-F238E27FC236}">
                <a16:creationId xmlns:a16="http://schemas.microsoft.com/office/drawing/2014/main" id="{49D0D74A-88B9-4F6C-BE41-68186CC9E7FD}"/>
              </a:ext>
            </a:extLst>
          </p:cNvPr>
          <p:cNvSpPr txBox="1"/>
          <p:nvPr/>
        </p:nvSpPr>
        <p:spPr>
          <a:xfrm>
            <a:off x="322793" y="4697298"/>
            <a:ext cx="2683751" cy="369332"/>
          </a:xfrm>
          <a:prstGeom prst="rect">
            <a:avLst/>
          </a:prstGeom>
          <a:noFill/>
        </p:spPr>
        <p:txBody>
          <a:bodyPr wrap="square" rtlCol="0">
            <a:spAutoFit/>
          </a:bodyPr>
          <a:lstStyle/>
          <a:p>
            <a:r>
              <a:rPr lang="fr-FR" dirty="0"/>
              <a:t>Graphique </a:t>
            </a:r>
            <a:r>
              <a:rPr lang="fr-FR" b="1" dirty="0">
                <a:solidFill>
                  <a:srgbClr val="FF0000"/>
                </a:solidFill>
              </a:rPr>
              <a:t>X</a:t>
            </a:r>
          </a:p>
        </p:txBody>
      </p:sp>
      <p:sp>
        <p:nvSpPr>
          <p:cNvPr id="11" name="Espace réservé du contenu 10">
            <a:extLst>
              <a:ext uri="{FF2B5EF4-FFF2-40B4-BE49-F238E27FC236}">
                <a16:creationId xmlns:a16="http://schemas.microsoft.com/office/drawing/2014/main" id="{C71C1F22-7F7D-465D-B968-FA738EF10CEC}"/>
              </a:ext>
            </a:extLst>
          </p:cNvPr>
          <p:cNvSpPr txBox="1">
            <a:spLocks noGrp="1"/>
          </p:cNvSpPr>
          <p:nvPr>
            <p:ph idx="1"/>
          </p:nvPr>
        </p:nvSpPr>
        <p:spPr>
          <a:xfrm>
            <a:off x="8670758" y="1225689"/>
            <a:ext cx="3585412" cy="5632311"/>
          </a:xfrm>
          <a:prstGeom prst="rect">
            <a:avLst/>
          </a:prstGeom>
          <a:noFill/>
        </p:spPr>
        <p:txBody>
          <a:bodyPr wrap="square" rtlCol="0">
            <a:spAutoFit/>
          </a:bodyPr>
          <a:lstStyle/>
          <a:p>
            <a:r>
              <a:rPr lang="fr-FR" sz="1200" dirty="0"/>
              <a:t>Comptage d'événements de l'accéléromètre avec cette application en secouant ou en faisant tourner votre appareil. Le capteur d'accéléromètre est continuellement surveillé et lorsque le niveau de détection est franchi, le compteur est augmenté de un.</a:t>
            </a:r>
            <a:br>
              <a:rPr lang="fr-FR" sz="1200" dirty="0"/>
            </a:br>
            <a:br>
              <a:rPr lang="fr-FR" sz="1200" dirty="0"/>
            </a:br>
            <a:r>
              <a:rPr lang="fr-FR" sz="1200" dirty="0"/>
              <a:t>• détecter l'accélération dans l'un des </a:t>
            </a:r>
            <a:r>
              <a:rPr lang="fr-FR" sz="1200" b="1" dirty="0">
                <a:solidFill>
                  <a:srgbClr val="FF0000"/>
                </a:solidFill>
              </a:rPr>
              <a:t>X</a:t>
            </a:r>
            <a:r>
              <a:rPr lang="fr-FR" sz="1200" dirty="0"/>
              <a:t>, l'axe </a:t>
            </a:r>
            <a:r>
              <a:rPr lang="fr-FR" sz="1200" b="1" dirty="0">
                <a:solidFill>
                  <a:srgbClr val="00B050"/>
                </a:solidFill>
              </a:rPr>
              <a:t>Y</a:t>
            </a:r>
            <a:r>
              <a:rPr lang="fr-FR" sz="1200" dirty="0"/>
              <a:t> </a:t>
            </a:r>
            <a:r>
              <a:rPr lang="fr-FR" sz="1200" b="1" dirty="0">
                <a:solidFill>
                  <a:srgbClr val="00B0F0"/>
                </a:solidFill>
              </a:rPr>
              <a:t>Z</a:t>
            </a:r>
            <a:r>
              <a:rPr lang="fr-FR" sz="1200" dirty="0"/>
              <a:t>, la grandeur de l'accélération, ou les angles autour de l'axe </a:t>
            </a:r>
            <a:r>
              <a:rPr lang="fr-FR" sz="1200" b="1" dirty="0">
                <a:solidFill>
                  <a:srgbClr val="00B0F0"/>
                </a:solidFill>
              </a:rPr>
              <a:t>Z</a:t>
            </a:r>
            <a:r>
              <a:rPr lang="fr-FR" sz="1200" dirty="0"/>
              <a:t> de l'appareil ou plan </a:t>
            </a:r>
            <a:r>
              <a:rPr lang="fr-FR" sz="1200" b="1" dirty="0">
                <a:solidFill>
                  <a:srgbClr val="FF0000"/>
                </a:solidFill>
              </a:rPr>
              <a:t>X</a:t>
            </a:r>
            <a:r>
              <a:rPr lang="fr-FR" sz="1200" b="1" dirty="0">
                <a:solidFill>
                  <a:srgbClr val="92D050"/>
                </a:solidFill>
              </a:rPr>
              <a:t>Y</a:t>
            </a:r>
            <a:r>
              <a:rPr lang="fr-FR" sz="1200" dirty="0"/>
              <a:t>.</a:t>
            </a:r>
            <a:br>
              <a:rPr lang="fr-FR" sz="1200" dirty="0"/>
            </a:br>
            <a:br>
              <a:rPr lang="fr-FR" sz="1200" dirty="0"/>
            </a:br>
            <a:r>
              <a:rPr lang="fr-FR" sz="1200" dirty="0"/>
              <a:t>• Détection de front montant ou descendant au-delà du niveau de détection.</a:t>
            </a:r>
            <a:br>
              <a:rPr lang="fr-FR" sz="1200" dirty="0"/>
            </a:br>
            <a:br>
              <a:rPr lang="fr-FR" sz="1200" dirty="0"/>
            </a:br>
            <a:r>
              <a:rPr lang="fr-FR" sz="1200" dirty="0"/>
              <a:t>• option de couplage AC ou DC.</a:t>
            </a:r>
            <a:br>
              <a:rPr lang="fr-FR" sz="1200" dirty="0"/>
            </a:br>
            <a:br>
              <a:rPr lang="fr-FR" sz="1200" dirty="0"/>
            </a:br>
            <a:r>
              <a:rPr lang="fr-FR" sz="1200" dirty="0"/>
              <a:t>• Ajuster la vitesse de mesure de l'une des 12 fréquences comprises entre 0,5 Hz et 2 kHz.</a:t>
            </a:r>
            <a:br>
              <a:rPr lang="fr-FR" sz="1200" dirty="0"/>
            </a:br>
            <a:br>
              <a:rPr lang="fr-FR" sz="1200" dirty="0"/>
            </a:br>
            <a:r>
              <a:rPr lang="fr-FR" sz="1200" dirty="0"/>
              <a:t>• Réduire les doubles comptes sans comptage en option attente après la détection.</a:t>
            </a:r>
            <a:br>
              <a:rPr lang="fr-FR" sz="1200" dirty="0"/>
            </a:br>
            <a:br>
              <a:rPr lang="fr-FR" sz="1200" dirty="0"/>
            </a:br>
            <a:r>
              <a:rPr lang="fr-FR" sz="1200" dirty="0"/>
              <a:t>• Graphique des entrées de l'accéléromètre en coordonnées cartésiennes et / ou sphériques.</a:t>
            </a:r>
            <a:endParaRPr lang="fr-FR" sz="1200" b="1" dirty="0">
              <a:solidFill>
                <a:srgbClr val="FF0000"/>
              </a:solidFill>
            </a:endParaRPr>
          </a:p>
        </p:txBody>
      </p:sp>
    </p:spTree>
    <p:extLst>
      <p:ext uri="{BB962C8B-B14F-4D97-AF65-F5344CB8AC3E}">
        <p14:creationId xmlns:p14="http://schemas.microsoft.com/office/powerpoint/2010/main" val="23805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E1AEB-50FA-4A06-960E-FF69828FC127}"/>
              </a:ext>
            </a:extLst>
          </p:cNvPr>
          <p:cNvSpPr>
            <a:spLocks noGrp="1"/>
          </p:cNvSpPr>
          <p:nvPr>
            <p:ph type="title"/>
          </p:nvPr>
        </p:nvSpPr>
        <p:spPr/>
        <p:txBody>
          <a:bodyPr/>
          <a:lstStyle/>
          <a:p>
            <a:r>
              <a:rPr lang="fr-FR" b="1" i="1" u="sng" dirty="0"/>
              <a:t>Annexe</a:t>
            </a:r>
            <a:r>
              <a:rPr lang="fr-FR" dirty="0"/>
              <a:t> </a:t>
            </a:r>
          </a:p>
        </p:txBody>
      </p:sp>
      <p:sp>
        <p:nvSpPr>
          <p:cNvPr id="3" name="Espace réservé du contenu 2">
            <a:extLst>
              <a:ext uri="{FF2B5EF4-FFF2-40B4-BE49-F238E27FC236}">
                <a16:creationId xmlns:a16="http://schemas.microsoft.com/office/drawing/2014/main" id="{B9B28A9E-1CF4-415A-91FD-60C512C0B343}"/>
              </a:ext>
            </a:extLst>
          </p:cNvPr>
          <p:cNvSpPr>
            <a:spLocks noGrp="1"/>
          </p:cNvSpPr>
          <p:nvPr>
            <p:ph idx="1"/>
          </p:nvPr>
        </p:nvSpPr>
        <p:spPr>
          <a:xfrm>
            <a:off x="991018" y="1403213"/>
            <a:ext cx="8946541" cy="4195481"/>
          </a:xfrm>
        </p:spPr>
        <p:txBody>
          <a:bodyPr/>
          <a:lstStyle/>
          <a:p>
            <a:pPr>
              <a:lnSpc>
                <a:spcPct val="150000"/>
              </a:lnSpc>
            </a:pPr>
            <a:r>
              <a:rPr lang="fr-FR" dirty="0"/>
              <a:t>Budget : 400 euros</a:t>
            </a:r>
          </a:p>
          <a:p>
            <a:pPr>
              <a:lnSpc>
                <a:spcPct val="150000"/>
              </a:lnSpc>
            </a:pPr>
            <a:r>
              <a:rPr lang="fr-FR" dirty="0"/>
              <a:t>Nombre d’étudiants : 3</a:t>
            </a:r>
          </a:p>
          <a:p>
            <a:pPr>
              <a:lnSpc>
                <a:spcPct val="150000"/>
              </a:lnSpc>
            </a:pPr>
            <a:r>
              <a:rPr lang="fr-FR" dirty="0"/>
              <a:t>Spécialité : IR</a:t>
            </a:r>
          </a:p>
          <a:p>
            <a:pPr>
              <a:lnSpc>
                <a:spcPct val="150000"/>
              </a:lnSpc>
            </a:pPr>
            <a:r>
              <a:rPr lang="fr-FR" dirty="0"/>
              <a:t>N° du projet : CSG3</a:t>
            </a:r>
          </a:p>
          <a:p>
            <a:pPr>
              <a:lnSpc>
                <a:spcPct val="150000"/>
              </a:lnSpc>
            </a:pPr>
            <a:r>
              <a:rPr lang="fr-FR" dirty="0"/>
              <a:t>Professeur responsable : Mr BARREAU Pascal </a:t>
            </a:r>
          </a:p>
          <a:p>
            <a:pPr>
              <a:lnSpc>
                <a:spcPct val="150000"/>
              </a:lnSpc>
            </a:pPr>
            <a:r>
              <a:rPr lang="fr-FR" dirty="0"/>
              <a:t>Session : 2020</a:t>
            </a:r>
          </a:p>
          <a:p>
            <a:pPr>
              <a:lnSpc>
                <a:spcPct val="150000"/>
              </a:lnSpc>
            </a:pPr>
            <a:r>
              <a:rPr lang="fr-FR" dirty="0"/>
              <a:t>Client : EDF</a:t>
            </a:r>
          </a:p>
        </p:txBody>
      </p:sp>
    </p:spTree>
    <p:extLst>
      <p:ext uri="{BB962C8B-B14F-4D97-AF65-F5344CB8AC3E}">
        <p14:creationId xmlns:p14="http://schemas.microsoft.com/office/powerpoint/2010/main" val="103590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473242" y="1058779"/>
            <a:ext cx="9404723" cy="1400530"/>
          </a:xfrm>
        </p:spPr>
        <p:txBody>
          <a:bodyPr/>
          <a:lstStyle/>
          <a:p>
            <a:r>
              <a:rPr lang="fr-FR" b="1" i="1" u="sng" dirty="0"/>
              <a:t>Remerciement </a:t>
            </a:r>
          </a:p>
        </p:txBody>
      </p:sp>
      <p:sp>
        <p:nvSpPr>
          <p:cNvPr id="3" name="ZoneTexte 2">
            <a:extLst>
              <a:ext uri="{FF2B5EF4-FFF2-40B4-BE49-F238E27FC236}">
                <a16:creationId xmlns:a16="http://schemas.microsoft.com/office/drawing/2014/main" id="{1F3B7D9D-83C0-40E7-83A1-D38D62CFDC20}"/>
              </a:ext>
            </a:extLst>
          </p:cNvPr>
          <p:cNvSpPr txBox="1"/>
          <p:nvPr/>
        </p:nvSpPr>
        <p:spPr>
          <a:xfrm>
            <a:off x="836213" y="3105833"/>
            <a:ext cx="9294376" cy="1015663"/>
          </a:xfrm>
          <a:prstGeom prst="rect">
            <a:avLst/>
          </a:prstGeom>
          <a:noFill/>
        </p:spPr>
        <p:txBody>
          <a:bodyPr wrap="square" rtlCol="0">
            <a:spAutoFit/>
          </a:bodyPr>
          <a:lstStyle/>
          <a:p>
            <a:r>
              <a:rPr lang="fr-FR" sz="2000" b="1" i="1" u="sng" dirty="0"/>
              <a:t>Je tiens à remercier mes professeurs, Mr BARREAU ainsi que Mr MONTEIL, qui ont su nous accompagnés dans nos projets, malgré les complications occasionné par les grèves et la crise sanitaire.</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567" y="1282616"/>
            <a:ext cx="4802567" cy="500588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66F6CDB-BD70-4BB9-B434-16304A8AAE93}"/>
              </a:ext>
            </a:extLst>
          </p:cNvPr>
          <p:cNvSpPr txBox="1"/>
          <p:nvPr/>
        </p:nvSpPr>
        <p:spPr>
          <a:xfrm>
            <a:off x="5033134" y="1282616"/>
            <a:ext cx="6216316" cy="5355312"/>
          </a:xfrm>
          <a:prstGeom prst="rect">
            <a:avLst/>
          </a:prstGeom>
          <a:noFill/>
        </p:spPr>
        <p:txBody>
          <a:bodyPr wrap="square" rtlCol="0">
            <a:sp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313B70-CCF5-4039-81A2-6BD9A371DCAA}"/>
              </a:ext>
            </a:extLst>
          </p:cNvPr>
          <p:cNvSpPr>
            <a:spLocks noGrp="1"/>
          </p:cNvSpPr>
          <p:nvPr>
            <p:ph idx="1"/>
          </p:nvPr>
        </p:nvSpPr>
        <p:spPr>
          <a:xfrm>
            <a:off x="336884" y="3742754"/>
            <a:ext cx="11149263" cy="2862304"/>
          </a:xfrm>
        </p:spPr>
        <p:txBody>
          <a:bodyPr/>
          <a:lstStyle/>
          <a:p>
            <a:pPr marL="0" indent="0">
              <a:buNone/>
            </a:pPr>
            <a:r>
              <a:rPr lang="fr-FR" dirty="0"/>
              <a:t>Les deux cartes ,nous montre les zones de sismicité en France et aux Antilles Guyanes.</a:t>
            </a:r>
          </a:p>
          <a:p>
            <a:pPr marL="0" indent="0">
              <a:buNone/>
            </a:pPr>
            <a:r>
              <a:rPr lang="fr-FR" dirty="0"/>
              <a:t>Et nous pouvons voir qu’aux Antilles les zones de sismicité sont élevés.</a:t>
            </a:r>
          </a:p>
          <a:p>
            <a:pPr marL="0" indent="0">
              <a:buNone/>
            </a:pPr>
            <a:r>
              <a:rPr lang="fr-FR" dirty="0"/>
              <a:t>Plus précisément La Guadeloupe et Martinique ont  un niveau de risque fort( Niveau 5),le niveau le plus élevé.</a:t>
            </a:r>
          </a:p>
        </p:txBody>
      </p:sp>
      <p:pic>
        <p:nvPicPr>
          <p:cNvPr id="4" name="Image 3">
            <a:extLst>
              <a:ext uri="{FF2B5EF4-FFF2-40B4-BE49-F238E27FC236}">
                <a16:creationId xmlns:a16="http://schemas.microsoft.com/office/drawing/2014/main" id="{B169A651-101C-4E54-ACD6-B6BB1F651936}"/>
              </a:ext>
            </a:extLst>
          </p:cNvPr>
          <p:cNvPicPr>
            <a:picLocks noChangeAspect="1"/>
          </p:cNvPicPr>
          <p:nvPr/>
        </p:nvPicPr>
        <p:blipFill>
          <a:blip r:embed="rId2"/>
          <a:stretch>
            <a:fillRect/>
          </a:stretch>
        </p:blipFill>
        <p:spPr>
          <a:xfrm>
            <a:off x="165103" y="691941"/>
            <a:ext cx="6712278" cy="3017782"/>
          </a:xfrm>
          <a:prstGeom prst="rect">
            <a:avLst/>
          </a:prstGeom>
        </p:spPr>
      </p:pic>
      <p:pic>
        <p:nvPicPr>
          <p:cNvPr id="1026" name="Picture 2" descr="Zone sismique : la nouvelle carte des zones sismiques en France ...">
            <a:extLst>
              <a:ext uri="{FF2B5EF4-FFF2-40B4-BE49-F238E27FC236}">
                <a16:creationId xmlns:a16="http://schemas.microsoft.com/office/drawing/2014/main" id="{AC5B57A7-103E-4081-B1F8-99FF58E8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81" y="658910"/>
            <a:ext cx="3608754" cy="308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F488E-BC1C-4479-9755-F43AD42B8133}"/>
              </a:ext>
            </a:extLst>
          </p:cNvPr>
          <p:cNvSpPr>
            <a:spLocks noGrp="1"/>
          </p:cNvSpPr>
          <p:nvPr>
            <p:ph type="title"/>
          </p:nvPr>
        </p:nvSpPr>
        <p:spPr>
          <a:xfrm>
            <a:off x="646111" y="452718"/>
            <a:ext cx="9404723" cy="902840"/>
          </a:xfrm>
        </p:spPr>
        <p:txBody>
          <a:bodyPr/>
          <a:lstStyle/>
          <a:p>
            <a:r>
              <a:rPr lang="fr-FR" b="1" i="1" u="sng" dirty="0"/>
              <a:t>Répartition des taches</a:t>
            </a:r>
          </a:p>
        </p:txBody>
      </p:sp>
      <p:sp>
        <p:nvSpPr>
          <p:cNvPr id="3" name="Espace réservé du contenu 2">
            <a:extLst>
              <a:ext uri="{FF2B5EF4-FFF2-40B4-BE49-F238E27FC236}">
                <a16:creationId xmlns:a16="http://schemas.microsoft.com/office/drawing/2014/main" id="{0DFEC790-A01E-4AA1-9087-4635EF393E81}"/>
              </a:ext>
            </a:extLst>
          </p:cNvPr>
          <p:cNvSpPr>
            <a:spLocks noGrp="1"/>
          </p:cNvSpPr>
          <p:nvPr>
            <p:ph idx="1"/>
          </p:nvPr>
        </p:nvSpPr>
        <p:spPr>
          <a:xfrm>
            <a:off x="0" y="1796716"/>
            <a:ext cx="8946541" cy="2735650"/>
          </a:xfrm>
        </p:spPr>
        <p:txBody>
          <a:bodyPr/>
          <a:lstStyle/>
          <a:p>
            <a:pPr marL="457200" lvl="1" indent="0">
              <a:buNone/>
            </a:pPr>
            <a:r>
              <a:rPr lang="fr-FR" b="1" i="1" u="sng" dirty="0"/>
              <a:t>Etudiant 1:</a:t>
            </a:r>
          </a:p>
          <a:p>
            <a:pPr lvl="1"/>
            <a:r>
              <a:rPr lang="fr-FR" altLang="en-US" i="1" dirty="0"/>
              <a:t>Déclencher les organes de signalisations sur chacun des nœuds du réseau de capteur</a:t>
            </a:r>
          </a:p>
          <a:p>
            <a:pPr lvl="1"/>
            <a:r>
              <a:rPr lang="fr-FR" altLang="en-US" i="1" dirty="0"/>
              <a:t>IHM Supervision permettant le contrôle unitaire des nœuds sismique.</a:t>
            </a:r>
          </a:p>
          <a:p>
            <a:pPr lvl="1"/>
            <a:r>
              <a:rPr lang="fr-FR" altLang="en-US" i="1" dirty="0"/>
              <a:t>Récupération des valeurs clefs de Etudiant 2 et les inscrire dans Bdd1 et Bdd2</a:t>
            </a:r>
          </a:p>
          <a:p>
            <a:pPr lvl="1"/>
            <a:r>
              <a:rPr lang="fr-FR" altLang="en-US" i="1" dirty="0"/>
              <a:t>Visualisation graphique des valeurs (Web/Qt)</a:t>
            </a:r>
          </a:p>
          <a:p>
            <a:endParaRPr lang="fr-FR" dirty="0"/>
          </a:p>
        </p:txBody>
      </p:sp>
    </p:spTree>
    <p:extLst>
      <p:ext uri="{BB962C8B-B14F-4D97-AF65-F5344CB8AC3E}">
        <p14:creationId xmlns:p14="http://schemas.microsoft.com/office/powerpoint/2010/main" val="159037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D8043B-E0AC-439A-841D-725CEECB93C1}"/>
              </a:ext>
            </a:extLst>
          </p:cNvPr>
          <p:cNvSpPr>
            <a:spLocks noGrp="1"/>
          </p:cNvSpPr>
          <p:nvPr>
            <p:ph idx="1"/>
          </p:nvPr>
        </p:nvSpPr>
        <p:spPr>
          <a:xfrm>
            <a:off x="662154" y="609130"/>
            <a:ext cx="8946541" cy="2719607"/>
          </a:xfrm>
        </p:spPr>
        <p:txBody>
          <a:bodyPr/>
          <a:lstStyle/>
          <a:p>
            <a:r>
              <a:rPr lang="fr-FR" b="1" i="1" dirty="0"/>
              <a:t>Etudiant 2:</a:t>
            </a:r>
          </a:p>
          <a:p>
            <a:pPr lvl="1"/>
            <a:r>
              <a:rPr lang="fr-FR" altLang="en-US" b="1" i="1" dirty="0"/>
              <a:t>Récupérer les valeurs du/des capteurs sismiques.(Un accéléromètre  ADXL345) </a:t>
            </a:r>
          </a:p>
          <a:p>
            <a:pPr lvl="1"/>
            <a:r>
              <a:rPr lang="fr-FR" altLang="en-US" b="1" i="1" dirty="0"/>
              <a:t>S’assurer de la bonne détection d’une onde P.</a:t>
            </a:r>
          </a:p>
          <a:p>
            <a:pPr lvl="1"/>
            <a:r>
              <a:rPr lang="fr-FR" altLang="en-US" b="1" i="1" dirty="0"/>
              <a:t>Émettre les valeurs clefs à mémoriser.</a:t>
            </a:r>
          </a:p>
          <a:p>
            <a:pPr marL="0" indent="0">
              <a:buNone/>
            </a:pPr>
            <a:endParaRPr lang="fr-FR" dirty="0"/>
          </a:p>
        </p:txBody>
      </p:sp>
      <p:sp>
        <p:nvSpPr>
          <p:cNvPr id="5" name="Espace réservé du contenu 2">
            <a:extLst>
              <a:ext uri="{FF2B5EF4-FFF2-40B4-BE49-F238E27FC236}">
                <a16:creationId xmlns:a16="http://schemas.microsoft.com/office/drawing/2014/main" id="{D6FBBCD9-5815-4823-8B17-10238CD7CF0A}"/>
              </a:ext>
            </a:extLst>
          </p:cNvPr>
          <p:cNvSpPr txBox="1">
            <a:spLocks/>
          </p:cNvSpPr>
          <p:nvPr/>
        </p:nvSpPr>
        <p:spPr>
          <a:xfrm>
            <a:off x="662154" y="3215971"/>
            <a:ext cx="8946541" cy="27196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b="1" i="1" dirty="0"/>
              <a:t>Etudiant 3:</a:t>
            </a:r>
          </a:p>
          <a:p>
            <a:pPr lvl="1"/>
            <a:r>
              <a:rPr lang="fr-FR" altLang="en-US" b="1" i="1" dirty="0"/>
              <a:t>IHM Supervision permettant la simulation séisme.</a:t>
            </a:r>
          </a:p>
          <a:p>
            <a:pPr lvl="1"/>
            <a:r>
              <a:rPr lang="fr-FR" altLang="en-US" b="1" i="1" dirty="0"/>
              <a:t>Séquenceur séisme.</a:t>
            </a:r>
          </a:p>
          <a:p>
            <a:pPr lvl="1"/>
            <a:r>
              <a:rPr lang="fr-FR" altLang="en-US" b="1" i="1" dirty="0"/>
              <a:t>Sauvegarde des cas de déclenchement des organes de signalisation.</a:t>
            </a:r>
            <a:endParaRPr lang="fr-FR" b="1" i="1" dirty="0"/>
          </a:p>
        </p:txBody>
      </p:sp>
    </p:spTree>
    <p:extLst>
      <p:ext uri="{BB962C8B-B14F-4D97-AF65-F5344CB8AC3E}">
        <p14:creationId xmlns:p14="http://schemas.microsoft.com/office/powerpoint/2010/main" val="17737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FC9D7-4A5F-4133-B0C2-A3DB8DD83B96}"/>
              </a:ext>
            </a:extLst>
          </p:cNvPr>
          <p:cNvSpPr>
            <a:spLocks noGrp="1"/>
          </p:cNvSpPr>
          <p:nvPr>
            <p:ph type="title"/>
          </p:nvPr>
        </p:nvSpPr>
        <p:spPr>
          <a:xfrm>
            <a:off x="646111" y="452718"/>
            <a:ext cx="9404723" cy="846693"/>
          </a:xfrm>
        </p:spPr>
        <p:txBody>
          <a:bodyPr/>
          <a:lstStyle/>
          <a:p>
            <a:r>
              <a:rPr lang="fr-FR" b="1" i="1" u="sng" dirty="0"/>
              <a:t>Planification Gantt</a:t>
            </a:r>
          </a:p>
        </p:txBody>
      </p:sp>
      <p:sp>
        <p:nvSpPr>
          <p:cNvPr id="3" name="Espace réservé du contenu 2">
            <a:extLst>
              <a:ext uri="{FF2B5EF4-FFF2-40B4-BE49-F238E27FC236}">
                <a16:creationId xmlns:a16="http://schemas.microsoft.com/office/drawing/2014/main" id="{9CA8118B-7B3F-49A8-A051-B535359DFB56}"/>
              </a:ext>
            </a:extLst>
          </p:cNvPr>
          <p:cNvSpPr>
            <a:spLocks noGrp="1"/>
          </p:cNvSpPr>
          <p:nvPr>
            <p:ph idx="1"/>
          </p:nvPr>
        </p:nvSpPr>
        <p:spPr>
          <a:xfrm>
            <a:off x="718302" y="1583688"/>
            <a:ext cx="8946541" cy="1315924"/>
          </a:xfrm>
        </p:spPr>
        <p:txBody>
          <a:bodyPr>
            <a:normAutofit fontScale="92500" lnSpcReduction="20000"/>
          </a:bodyPr>
          <a:lstStyle/>
          <a:p>
            <a:r>
              <a:rPr lang="fr-FR" b="1" i="1" u="sng" dirty="0"/>
              <a:t>Planning :</a:t>
            </a:r>
          </a:p>
          <a:p>
            <a:r>
              <a:rPr lang="fr-FR" altLang="en-US" b="1" dirty="0"/>
              <a:t>Début: 10/02/2020  Fin: 06/06/2020</a:t>
            </a:r>
          </a:p>
          <a:p>
            <a:r>
              <a:rPr lang="fr-FR" altLang="en-US" b="1" dirty="0"/>
              <a:t>Le planning a été bouleverser  par des grèves ainsi que la crise sanitaire.</a:t>
            </a:r>
            <a:endParaRPr lang="fr-FR" b="1" dirty="0"/>
          </a:p>
        </p:txBody>
      </p:sp>
      <p:pic>
        <p:nvPicPr>
          <p:cNvPr id="4" name="Image 3">
            <a:extLst>
              <a:ext uri="{FF2B5EF4-FFF2-40B4-BE49-F238E27FC236}">
                <a16:creationId xmlns:a16="http://schemas.microsoft.com/office/drawing/2014/main" id="{F411191F-65FB-483B-8225-87818DAC4023}"/>
              </a:ext>
            </a:extLst>
          </p:cNvPr>
          <p:cNvPicPr>
            <a:picLocks noChangeAspect="1"/>
          </p:cNvPicPr>
          <p:nvPr/>
        </p:nvPicPr>
        <p:blipFill>
          <a:blip r:embed="rId2"/>
          <a:stretch>
            <a:fillRect/>
          </a:stretch>
        </p:blipFill>
        <p:spPr>
          <a:xfrm>
            <a:off x="469231" y="2972841"/>
            <a:ext cx="11253537" cy="3152032"/>
          </a:xfrm>
          <a:prstGeom prst="rect">
            <a:avLst/>
          </a:prstGeom>
        </p:spPr>
      </p:pic>
    </p:spTree>
    <p:extLst>
      <p:ext uri="{BB962C8B-B14F-4D97-AF65-F5344CB8AC3E}">
        <p14:creationId xmlns:p14="http://schemas.microsoft.com/office/powerpoint/2010/main" val="1968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i="1" u="sng" dirty="0"/>
              <a:t>Le système à réaliser et à déployer devra :</a:t>
            </a:r>
          </a:p>
          <a:p>
            <a:pPr lvl="0"/>
            <a:r>
              <a:rPr lang="fr-FR" b="1" i="1" dirty="0">
                <a:solidFill>
                  <a:srgbClr val="FFC000"/>
                </a:solidFill>
              </a:rPr>
              <a:t>- détecter un séisme imminent afin d’avertir l’ensemble du site,</a:t>
            </a:r>
          </a:p>
          <a:p>
            <a:pPr lvl="0"/>
            <a:r>
              <a:rPr lang="fr-FR" b="1" i="1" dirty="0">
                <a:solidFill>
                  <a:schemeClr val="accent1">
                    <a:lumMod val="40000"/>
                    <a:lumOff val="60000"/>
                  </a:schemeClr>
                </a:solidFill>
              </a:rPr>
              <a:t>- Permettre par simulation de lancer des exercices de procédures d’évacuations,</a:t>
            </a:r>
          </a:p>
          <a:p>
            <a:pPr lvl="0"/>
            <a:r>
              <a:rPr lang="fr-FR" b="1" i="1" dirty="0">
                <a:solidFill>
                  <a:schemeClr val="accent6">
                    <a:lumMod val="40000"/>
                    <a:lumOff val="60000"/>
                  </a:schemeClr>
                </a:solidFill>
              </a:rPr>
              <a:t>- permettre à tous de visualiser les dernières secousses enregistrées,</a:t>
            </a:r>
          </a:p>
          <a:p>
            <a:pPr lvl="0"/>
            <a:r>
              <a:rPr lang="fr-FR" b="1" i="1" dirty="0">
                <a:solidFill>
                  <a:schemeClr val="tx1">
                    <a:lumMod val="95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505326" y="1331495"/>
            <a:ext cx="11686674" cy="6777789"/>
          </a:xfrm>
        </p:spPr>
        <p:txBody>
          <a:bodyPr>
            <a:normAutofit/>
          </a:bodyPr>
          <a:lstStyle/>
          <a:p>
            <a:pPr marL="0" indent="0">
              <a:buNone/>
            </a:pPr>
            <a:r>
              <a:rPr lang="fr-FR" b="1" i="1" u="sng" dirty="0"/>
              <a:t>Résumé du projet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1733</TotalTime>
  <Words>1454</Words>
  <Application>Microsoft Office PowerPoint</Application>
  <PresentationFormat>Grand écran</PresentationFormat>
  <Paragraphs>99</Paragraphs>
  <Slides>26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Century Gothic</vt:lpstr>
      <vt:lpstr>Wingdings 3</vt:lpstr>
      <vt:lpstr>Ion</vt:lpstr>
      <vt:lpstr>Système Alerte Précoce </vt:lpstr>
      <vt:lpstr>SOMMAIRE :</vt:lpstr>
      <vt:lpstr>1° Présentation du projet </vt:lpstr>
      <vt:lpstr>Présentation PowerPoint</vt:lpstr>
      <vt:lpstr>Répartition des taches</vt:lpstr>
      <vt:lpstr>Présentation PowerPoint</vt:lpstr>
      <vt:lpstr>Planification Gantt</vt:lpstr>
      <vt:lpstr>2°Cahier des charges et explication  du besoin </vt:lpstr>
      <vt:lpstr>Présentation PowerPoint</vt:lpstr>
      <vt:lpstr>3° Présentation UML </vt:lpstr>
      <vt:lpstr>Diagramme de cas d’utilisation</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Présentation PowerPoint</vt:lpstr>
      <vt:lpstr>Annexe </vt:lpstr>
      <vt:lpstr>Remerciement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68</cp:revision>
  <dcterms:created xsi:type="dcterms:W3CDTF">2020-03-29T16:22:06Z</dcterms:created>
  <dcterms:modified xsi:type="dcterms:W3CDTF">2020-06-06T23:22:07Z</dcterms:modified>
</cp:coreProperties>
</file>